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1a258f7e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1a258f7e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1a258f7e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1a258f7e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1a258f7e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1a258f7e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1a258f7e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1a258f7e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1a258f7e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1a258f7e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1a258f7e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1a258f7e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1a258f7e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1a258f7e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1a258f7e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1a258f7e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1a258f7e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1a258f7e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1a258f7e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1a258f7e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1a258f7e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1a258f7e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1a258f7e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1a258f7e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1a258f7e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1a258f7e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1a258f7e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1a258f7e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1a258f7e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1a258f7e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1a258f7e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1a258f7e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1a258f7e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1a258f7e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1a258f7e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1a258f7e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1a258f7e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1a258f7e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1a258f7e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1a258f7e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1a258f7e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1a258f7e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1a258f7e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1a258f7e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1a258f7e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1a258f7e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1a258f7e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1a258f7e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1a258f7e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1a258f7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1a258f7e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1a258f7e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1a258f7e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1a258f7e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1a258f7e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1a258f7e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1a258f7e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1a258f7e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1a258f7e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1a258f7e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36313" y="2060725"/>
            <a:ext cx="8571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100">
                <a:latin typeface="Calibri"/>
                <a:ea typeface="Calibri"/>
                <a:cs typeface="Calibri"/>
                <a:sym typeface="Calibri"/>
              </a:rPr>
              <a:t>Изучение шифров DES, 3DES, Магма</a:t>
            </a:r>
            <a:endParaRPr sz="4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250847" y="4831154"/>
            <a:ext cx="2642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ru" sz="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Санкт-Петербург</a:t>
            </a:r>
            <a:endParaRPr sz="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ru" sz="9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2024</a:t>
            </a:r>
            <a:endParaRPr sz="92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047776" y="1"/>
            <a:ext cx="70971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САНКТ-ПЕТЕРБУРГСКИЙ ГОСУДАРСТВЕННЫЙ</a:t>
            </a:r>
            <a:r>
              <a:rPr b="0" i="0" lang="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ru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ЭЛЕКТРОТЕХНИЧЕСКИЙ УНИВЕРСИТЕТ «ЛЭТИ» ИМ. В.И. УЛЬЯНОВА (ЛЕНИНА)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522629" y="968150"/>
            <a:ext cx="6147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Лабораторная работа</a:t>
            </a:r>
            <a:r>
              <a:rPr b="0" i="0" lang="ru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ru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№</a:t>
            </a:r>
            <a:r>
              <a:rPr lang="ru" sz="2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98413" y="3251955"/>
            <a:ext cx="8747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Студент:_____________Чубан Д.В., группа 1303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0" y="3990773"/>
            <a:ext cx="91440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Руководитель:________Племянников А.К., доцент каф. ИБ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Расчеты с применением CrypTool2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73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Расчеты с применением CrypTool2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411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Расчеты с применением CrypTool2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378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результате расчетов, произведенных с применением CrypTool2, получены следующие блоки: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R1 = </a:t>
            </a:r>
            <a:r>
              <a:rPr lang="ru" sz="1000"/>
              <a:t>0111 1010 0111 0010 0000 0100 1000 1111</a:t>
            </a:r>
            <a:endParaRPr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L1 = </a:t>
            </a:r>
            <a:r>
              <a:rPr lang="ru" sz="1000"/>
              <a:t>0000 0000 1111 1110 0100 1100 1110 1101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Полученный результат совпал с ручными расчетами.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050" y="1324049"/>
            <a:ext cx="4199924" cy="32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Исследование режима ECB 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405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этом режиме исходный файл M разбивается на 64-битовые блоки (по 8 байтов):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M = M(1)M(2)...M(n).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Каждый из этих блоков шифруется независимо с использованием одного и того же ключа шифрования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200" y="1334850"/>
            <a:ext cx="4473000" cy="284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Исследование режима ECB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• Подготовлено и зашифровано сообщение размером ~1000 символов с ключом шифрования «130303DV»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450" y="1956575"/>
            <a:ext cx="6433701" cy="29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Исследование режима ECB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75" y="1175925"/>
            <a:ext cx="8520598" cy="275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Исследование режима CBС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429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Первый блок M(1) складывается по модулю 2 с 64-битовым начальным вектором IV.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Полученная сумма затем шифруется с использованием ключа DES, известного и отправителю, и получателю информации.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Полученный 64-битовый блок шифртекста C(1) складывается по модулю 2 со вторым блоком исходного текста, результат шифруется и получается второй 64-битовый блок шифртекста C(2) и т.д.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450" y="1152475"/>
            <a:ext cx="4229699" cy="333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Исследование режима CBС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Для шифрования используется те же текст и ключ шифрования.</a:t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525" y="1741728"/>
            <a:ext cx="6334775" cy="29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Исследование режима CBС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859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15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Определение модификаций 3DES.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Модификации EEE3 и EDE3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295700"/>
            <a:ext cx="356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определения используемых модификаций смоделированы 3DESEEE3 (верхняя половина схемы) и 3DES-EDE3 (нижняя половина схемы).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Нетрудно видеть, что средствами CrypTool2 удалось расшифровать шифротекст, полученный с помощью 3DES-EDE3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900" y="1420750"/>
            <a:ext cx="4969275" cy="31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работы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Повысить компетенции в работе как с шифром DES (и его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модификациями), так и с отечественным шифром «Магма».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Исследовать режимы работы данных шифров.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268725" y="28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Определение модификаций 3DES.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Модификации EEE2 и EDE2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321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3DES-EEE2 (верхняя половина схемы) и 3DES-EDE2 (нижняя половина схемы).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Нетрудно видеть, что средствами CrypTool2 удалось расшифровать шифротекст, полученный с помощью 3DESEDE2 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600" y="1202500"/>
            <a:ext cx="5602724" cy="34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«Магма». Задание 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1. Изучить преобразования шифра Магма с помощью приложения ЛИТОРЕЯ, с учетом рекомендаций Методического пособия (задание на с. 20, п.п. 2-4). В отчете представить скриншот с данными и результатами раунда №1, фото черновиков ручных расчетов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2. Провести исследование шифра Магма в режимах работы простой замены и простой замены с зацеплением, используя приложение ЛИТОРЕЯ и с учетом рекомендаций Методического пособия (задание на с. 21 - 22, пп. 1 -5). В отчете представить скриншоты зашифрованных изображений, полученных в разных режимах работы)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Исходные данные</a:t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Plain Text P – “Chuban”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Ключ шифрования K – “130303DV130303DV130303DV130303DV”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P</a:t>
            </a:r>
            <a:r>
              <a:rPr baseline="-25000" lang="ru"/>
              <a:t>16</a:t>
            </a:r>
            <a:r>
              <a:rPr lang="ru"/>
              <a:t> = 42 65 7a 7a 75 62 6f 76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65650"/>
            <a:ext cx="3290201" cy="13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«Магма». Ручные расчеты.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375" y="1086425"/>
            <a:ext cx="4517024" cy="32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шифра «Магма» на первом раунде </a:t>
            </a:r>
            <a:endParaRPr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311700" y="1152475"/>
            <a:ext cx="4170900" cy="20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Ввод ключа шифрования и блока данных. Визуализация первого раунда шифрования.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Отличия в значениях субблока R’ в ручных расчетах и с использованием Литореи связаны с отличием таблиц перестановок, используемой программой и предоставленной в рамках лекций</a:t>
            </a:r>
            <a:endParaRPr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950" y="1238600"/>
            <a:ext cx="4356601" cy="328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45" y="3320295"/>
            <a:ext cx="3789650" cy="10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31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«Магма». Исследование режимов работы шифра 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• Подготовлено следующее изображение:</a:t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74" y="1840399"/>
            <a:ext cx="4300126" cy="15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«Магма». Режим простой замены</a:t>
            </a:r>
            <a:endParaRPr/>
          </a:p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311700" y="1152475"/>
            <a:ext cx="283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 было зашифровано в программе Литорея с использованием режима простой замены.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Полученное изображение было сжато средствами CrypTool 1.</a:t>
            </a:r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575" y="1292375"/>
            <a:ext cx="5316700" cy="27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375" y="1769900"/>
            <a:ext cx="2093350" cy="7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«Магма». Режим простой замены. Сжатие полученного изображения 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462375" y="1825100"/>
            <a:ext cx="2911800" cy="12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Изображение, зашифрованное в режиме простой замены, сжато на 96%. </a:t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601" y="1373475"/>
            <a:ext cx="4605975" cy="348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«Магма». Режим с зацеплением</a:t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152475"/>
            <a:ext cx="355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 было зашифровано в программе Литорея с использованием режима с зацеплением.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Полученное изображение было сжато средствами CrypTool 1.</a:t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550" y="1374625"/>
            <a:ext cx="4970101" cy="257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225" y="2034150"/>
            <a:ext cx="2008250" cy="7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«Магма». Режим простой замены. Сжатие полученного изображения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346225"/>
            <a:ext cx="307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Изображение, зашифрованное в режиме с зацеплением, сжато на 76%. </a:t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400" y="1603650"/>
            <a:ext cx="3936799" cy="30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Задание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465"/>
              <a:t>1.</a:t>
            </a:r>
            <a:r>
              <a:rPr lang="ru" sz="1465"/>
              <a:t>Изучить преобразования DES по шаблонной схеме DES Visualisation из CrypTool 2 c учетом рекомендаций Методического пособия (Задание на с. 20 , п.п.1-4). В отчете представить скриншот с данными и результатами раунда №1, скриншот со значением ключа первого раунда, фото черновиков ручных расчетов </a:t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ru" sz="1465"/>
              <a:t>2. Провести исследование DES в режимах работы ECB и CBC, используя CrypTool 1 и с учетом рекомендаций Методического пособия (задание на с. 21 - 22, пп. 6, 7,8). В отчете представить схемы алгоритмов работы DES в режимах ECB и CBC, результаты оценки трудоемкости атаки "грубой силы" на DES в режимах ЕСВ и СВС </a:t>
            </a:r>
            <a:endParaRPr sz="146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ru" sz="1465"/>
              <a:t>3. Разработать схему в CrypTool 2 для экспериментального определения всех версий 3-DES, реализованных в Cryptool 2. В отчете представить разработанную схему, схемы алгоритмов выявленных версий 3-DES (на основе модуля DES)</a:t>
            </a:r>
            <a:endParaRPr sz="1465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Изучен шифр DES и выявлены следующие характеристики: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Блочный симметричный шифр. Длина блока на входе 64 бит. Длина ключа 64 бит (56 ключ + 8 четность). Алгоритм включает 2 перестановки (начальную и конечную) и 16 раундов Фейстеля.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Изучена работа DES в режимах ECB и CBC и выявлены следующие характеристики: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В режиме ECB каждый блок шифруется независимым ключом. В режиме CBC на шифрование каждого следующего блока влияет результат шифрования предыдущего. Средствами CrypTool1 оценено время атаки «грубой силы» в зависимости от количества известных байт. Режим СВС более устойчив к атаке грубой силой, чем ECB, но оба режима взламываются за малое время уже при 3 известных байтах ключа.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Изучена работа 3DES и выявлены следующие характеристики: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/>
              <a:t>Для EDE3 и EEE3 используется ключ размером 24 байта, для EDE2 и EEE2 используется ключ размером 16 байт. Суть модификаций EDE заключается в использовании последовательности «шифровка-дешифровка-шифровка», модификация EEE включает только шифровку. Экспериментально выявлено, что CrypTool2 поддерживает режимы 3DES-EDE2, 3DES-EDE3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311700" y="1152475"/>
            <a:ext cx="8520600" cy="22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Изучена работа шифра Магма и выявлены следующие характеристики: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Блочный симметричный шифр. Длина блока на входе 64 бита. Длина ключа 256 бит. Алгоритм включает 32 раунда Фейстеля. Средствами ЛИТОРЕЯ и CrypTool1 произведен анализ шифра простой замены и с зацеплением на основе фото типа bmp. Степень сжатия файла в первом случае (0.96) больше, чем во втором (0.72). Это говорит о том, что при режиме простой замены с зацеплением последовательность байта более хаотична, следовательно энтропия данных выше.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Исходные данные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Plain Text P – “Chuban”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Ключ шифрования K – “130303DV”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P</a:t>
            </a:r>
            <a:r>
              <a:rPr baseline="-25000" lang="ru"/>
              <a:t>16</a:t>
            </a:r>
            <a:r>
              <a:rPr lang="ru"/>
              <a:t> = 42 65 7a 7a 75 62 6f 76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K</a:t>
            </a:r>
            <a:r>
              <a:rPr baseline="-25000" lang="ru"/>
              <a:t>16</a:t>
            </a:r>
            <a:r>
              <a:rPr lang="ru"/>
              <a:t> = 31 33 30 33 30 33 44 56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Ручные расчеты.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00" y="1251449"/>
            <a:ext cx="7307525" cy="321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99" y="1251450"/>
            <a:ext cx="2327502" cy="3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Расчеты с применением CrypTool2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25" y="1265101"/>
            <a:ext cx="7787349" cy="29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Расчеты с применением CrypTool2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5" y="1198975"/>
            <a:ext cx="8460550" cy="32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Расчеты с применением CrypTool2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00" y="1077025"/>
            <a:ext cx="501503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580" y="1077025"/>
            <a:ext cx="355273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Шифр DES. Расчеты с применением CrypTool2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44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